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68" r:id="rId1"/>
  </p:sldMasterIdLst>
  <p:sldIdLst>
    <p:sldId id="264" r:id="rId2"/>
    <p:sldId id="265" r:id="rId3"/>
    <p:sldId id="266" r:id="rId4"/>
    <p:sldId id="267" r:id="rId5"/>
    <p:sldId id="268" r:id="rId6"/>
    <p:sldId id="269" r:id="rId7"/>
    <p:sldId id="270" r:id="rId8"/>
    <p:sldId id="271" r:id="rId9"/>
    <p:sldId id="282" r:id="rId10"/>
    <p:sldId id="272" r:id="rId11"/>
    <p:sldId id="273" r:id="rId12"/>
    <p:sldId id="274" r:id="rId13"/>
    <p:sldId id="275" r:id="rId14"/>
    <p:sldId id="276" r:id="rId15"/>
    <p:sldId id="277" r:id="rId16"/>
    <p:sldId id="280"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255"/>
    <p:restoredTop sz="94697"/>
  </p:normalViewPr>
  <p:slideViewPr>
    <p:cSldViewPr snapToGrid="0" snapToObjects="1">
      <p:cViewPr varScale="1">
        <p:scale>
          <a:sx n="111" d="100"/>
          <a:sy n="111" d="100"/>
        </p:scale>
        <p:origin x="248" y="3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en-US"/>
              <a:t>Click to edit Master title style</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7299CF8-8666-9941-B3B2-A274904F3D8E}" type="datetimeFigureOut">
              <a:rPr lang="en-US" smtClean="0"/>
              <a:t>11/5/21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B9034625-F7E3-514D-BADD-784BCA1F3648}" type="slidenum">
              <a:rPr lang="en-US" smtClean="0"/>
              <a:t>‹#›</a:t>
            </a:fld>
            <a:endParaRPr lang="en-US"/>
          </a:p>
        </p:txBody>
      </p:sp>
    </p:spTree>
    <p:extLst>
      <p:ext uri="{BB962C8B-B14F-4D97-AF65-F5344CB8AC3E}">
        <p14:creationId xmlns:p14="http://schemas.microsoft.com/office/powerpoint/2010/main" val="2968575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7299CF8-8666-9941-B3B2-A274904F3D8E}" type="datetimeFigureOut">
              <a:rPr lang="en-US" smtClean="0"/>
              <a:t>11/5/21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9034625-F7E3-514D-BADD-784BCA1F3648}" type="slidenum">
              <a:rPr lang="en-US" smtClean="0"/>
              <a:t>‹#›</a:t>
            </a:fld>
            <a:endParaRPr lang="en-US"/>
          </a:p>
        </p:txBody>
      </p:sp>
    </p:spTree>
    <p:extLst>
      <p:ext uri="{BB962C8B-B14F-4D97-AF65-F5344CB8AC3E}">
        <p14:creationId xmlns:p14="http://schemas.microsoft.com/office/powerpoint/2010/main" val="41255601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7299CF8-8666-9941-B3B2-A274904F3D8E}" type="datetimeFigureOut">
              <a:rPr lang="en-US" smtClean="0"/>
              <a:t>11/5/21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9034625-F7E3-514D-BADD-784BCA1F3648}" type="slidenum">
              <a:rPr lang="en-US" smtClean="0"/>
              <a:t>‹#›</a:t>
            </a:fld>
            <a:endParaRPr lang="en-US"/>
          </a:p>
        </p:txBody>
      </p:sp>
    </p:spTree>
    <p:extLst>
      <p:ext uri="{BB962C8B-B14F-4D97-AF65-F5344CB8AC3E}">
        <p14:creationId xmlns:p14="http://schemas.microsoft.com/office/powerpoint/2010/main" val="25899339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7299CF8-8666-9941-B3B2-A274904F3D8E}" type="datetimeFigureOut">
              <a:rPr lang="en-US" smtClean="0"/>
              <a:t>11/5/21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9034625-F7E3-514D-BADD-784BCA1F3648}" type="slidenum">
              <a:rPr lang="en-US" smtClean="0"/>
              <a:t>‹#›</a:t>
            </a:fld>
            <a:endParaRPr lang="en-US"/>
          </a:p>
        </p:txBody>
      </p:sp>
    </p:spTree>
    <p:extLst>
      <p:ext uri="{BB962C8B-B14F-4D97-AF65-F5344CB8AC3E}">
        <p14:creationId xmlns:p14="http://schemas.microsoft.com/office/powerpoint/2010/main" val="1270141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n-US"/>
              <a:t>Click to edit Master title style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593667" y="6272784"/>
            <a:ext cx="2644309" cy="365125"/>
          </a:xfrm>
        </p:spPr>
        <p:txBody>
          <a:bodyPr/>
          <a:lstStyle/>
          <a:p>
            <a:fld id="{77299CF8-8666-9941-B3B2-A274904F3D8E}" type="datetimeFigureOut">
              <a:rPr lang="en-US" smtClean="0"/>
              <a:t>11/5/21</a:t>
            </a:fld>
            <a:endParaRPr lang="en-US"/>
          </a:p>
        </p:txBody>
      </p:sp>
      <p:sp>
        <p:nvSpPr>
          <p:cNvPr id="5" name="Footer Placeholder 4"/>
          <p:cNvSpPr>
            <a:spLocks noGrp="1"/>
          </p:cNvSpPr>
          <p:nvPr>
            <p:ph type="ftr" sz="quarter" idx="11"/>
          </p:nvPr>
        </p:nvSpPr>
        <p:spPr>
          <a:xfrm>
            <a:off x="2182708" y="6272784"/>
            <a:ext cx="6327648" cy="365125"/>
          </a:xfrm>
        </p:spPr>
        <p:txBody>
          <a:bodyPr/>
          <a:lstStyle/>
          <a:p>
            <a:endParaRPr lang="en-US"/>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B9034625-F7E3-514D-BADD-784BCA1F3648}" type="slidenum">
              <a:rPr lang="en-US" smtClean="0"/>
              <a:t>‹#›</a:t>
            </a:fld>
            <a:endParaRPr lang="en-US"/>
          </a:p>
        </p:txBody>
      </p:sp>
    </p:spTree>
    <p:extLst>
      <p:ext uri="{BB962C8B-B14F-4D97-AF65-F5344CB8AC3E}">
        <p14:creationId xmlns:p14="http://schemas.microsoft.com/office/powerpoint/2010/main" val="12188591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7299CF8-8666-9941-B3B2-A274904F3D8E}" type="datetimeFigureOut">
              <a:rPr lang="en-US" smtClean="0"/>
              <a:t>11/5/21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9034625-F7E3-514D-BADD-784BCA1F3648}" type="slidenum">
              <a:rPr lang="en-US" smtClean="0"/>
              <a:t>‹#›</a:t>
            </a:fld>
            <a:endParaRPr lang="en-US"/>
          </a:p>
        </p:txBody>
      </p:sp>
    </p:spTree>
    <p:extLst>
      <p:ext uri="{BB962C8B-B14F-4D97-AF65-F5344CB8AC3E}">
        <p14:creationId xmlns:p14="http://schemas.microsoft.com/office/powerpoint/2010/main" val="40414057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7299CF8-8666-9941-B3B2-A274904F3D8E}" type="datetimeFigureOut">
              <a:rPr lang="en-US" smtClean="0"/>
              <a:t>11/5/21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9034625-F7E3-514D-BADD-784BCA1F3648}" type="slidenum">
              <a:rPr lang="en-US" smtClean="0"/>
              <a:t>‹#›</a:t>
            </a:fld>
            <a:endParaRPr lang="en-US"/>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641168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77299CF8-8666-9941-B3B2-A274904F3D8E}" type="datetimeFigureOut">
              <a:rPr lang="en-US" smtClean="0"/>
              <a:t>11/5/21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9034625-F7E3-514D-BADD-784BCA1F3648}" type="slidenum">
              <a:rPr lang="en-US" smtClean="0"/>
              <a:t>‹#›</a:t>
            </a:fld>
            <a:endParaRPr lang="en-US"/>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509374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7299CF8-8666-9941-B3B2-A274904F3D8E}" type="datetimeFigureOut">
              <a:rPr lang="en-US" smtClean="0"/>
              <a:t>11/5/21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9034625-F7E3-514D-BADD-784BCA1F3648}" type="slidenum">
              <a:rPr lang="en-US" smtClean="0"/>
              <a:t>‹#›</a:t>
            </a:fld>
            <a:endParaRPr lang="en-US"/>
          </a:p>
        </p:txBody>
      </p:sp>
    </p:spTree>
    <p:extLst>
      <p:ext uri="{BB962C8B-B14F-4D97-AF65-F5344CB8AC3E}">
        <p14:creationId xmlns:p14="http://schemas.microsoft.com/office/powerpoint/2010/main" val="16747537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7299CF8-8666-9941-B3B2-A274904F3D8E}" type="datetimeFigureOut">
              <a:rPr lang="en-US" smtClean="0"/>
              <a:t>11/5/21</a:t>
            </a:fld>
            <a:endParaRPr lang="en-US"/>
          </a:p>
        </p:txBody>
      </p:sp>
      <p:sp>
        <p:nvSpPr>
          <p:cNvPr id="6" name="Footer Placeholder 5"/>
          <p:cNvSpPr>
            <a:spLocks noGrp="1"/>
          </p:cNvSpPr>
          <p:nvPr>
            <p:ph type="ftr" sz="quarter" idx="11"/>
          </p:nvPr>
        </p:nvSpPr>
        <p:spPr/>
        <p:txBody>
          <a:bodyPr/>
          <a:lstStyle/>
          <a:p>
            <a:endParaRPr lang="en-US"/>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7" name="Slide Number Placeholder 6"/>
          <p:cNvSpPr>
            <a:spLocks noGrp="1"/>
          </p:cNvSpPr>
          <p:nvPr>
            <p:ph type="sldNum" sz="quarter" idx="12"/>
          </p:nvPr>
        </p:nvSpPr>
        <p:spPr/>
        <p:txBody>
          <a:bodyPr/>
          <a:lstStyle/>
          <a:p>
            <a:fld id="{B9034625-F7E3-514D-BADD-784BCA1F3648}" type="slidenum">
              <a:rPr lang="en-US" smtClean="0"/>
              <a:t>‹#›</a:t>
            </a:fld>
            <a:endParaRPr lang="en-US"/>
          </a:p>
        </p:txBody>
      </p:sp>
    </p:spTree>
    <p:extLst>
      <p:ext uri="{BB962C8B-B14F-4D97-AF65-F5344CB8AC3E}">
        <p14:creationId xmlns:p14="http://schemas.microsoft.com/office/powerpoint/2010/main" val="37151805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Picture Placeholder 2"/>
          <p:cNvSpPr>
            <a:spLocks noGrp="1"/>
          </p:cNvSpPr>
          <p:nvPr>
            <p:ph type="pic" idx="1"/>
          </p:nvPr>
        </p:nvSpPr>
        <p:spPr>
          <a:xfrm>
            <a:off x="0" y="0"/>
            <a:ext cx="8303740" cy="6858000"/>
          </a:xfrm>
          <a:solidFill>
            <a:schemeClr val="tx2">
              <a:lumMod val="20000"/>
              <a:lumOff val="80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7299CF8-8666-9941-B3B2-A274904F3D8E}" type="datetimeFigureOut">
              <a:rPr lang="en-US" smtClean="0"/>
              <a:t>11/5/21</a:t>
            </a:fld>
            <a:endParaRPr lang="en-US"/>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7" name="Slide Number Placeholder 6"/>
          <p:cNvSpPr>
            <a:spLocks noGrp="1"/>
          </p:cNvSpPr>
          <p:nvPr>
            <p:ph type="sldNum" sz="quarter" idx="12"/>
          </p:nvPr>
        </p:nvSpPr>
        <p:spPr/>
        <p:txBody>
          <a:bodyPr/>
          <a:lstStyle/>
          <a:p>
            <a:fld id="{B9034625-F7E3-514D-BADD-784BCA1F3648}" type="slidenum">
              <a:rPr lang="en-US" smtClean="0"/>
              <a:t>‹#›</a:t>
            </a:fld>
            <a:endParaRPr lang="en-US"/>
          </a:p>
        </p:txBody>
      </p:sp>
    </p:spTree>
    <p:extLst>
      <p:ext uri="{BB962C8B-B14F-4D97-AF65-F5344CB8AC3E}">
        <p14:creationId xmlns:p14="http://schemas.microsoft.com/office/powerpoint/2010/main" val="17123709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77299CF8-8666-9941-B3B2-A274904F3D8E}" type="datetimeFigureOut">
              <a:rPr lang="en-US" smtClean="0"/>
              <a:t>11/5/21</a:t>
            </a:fld>
            <a:endParaRPr lang="en-US"/>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US"/>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B9034625-F7E3-514D-BADD-784BCA1F3648}" type="slidenum">
              <a:rPr lang="en-US" smtClean="0"/>
              <a:t>‹#›</a:t>
            </a:fld>
            <a:endParaRPr lang="en-US"/>
          </a:p>
        </p:txBody>
      </p:sp>
    </p:spTree>
    <p:extLst>
      <p:ext uri="{BB962C8B-B14F-4D97-AF65-F5344CB8AC3E}">
        <p14:creationId xmlns:p14="http://schemas.microsoft.com/office/powerpoint/2010/main" val="3801290644"/>
      </p:ext>
    </p:extLst>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Lst>
  <p:txStyles>
    <p:titleStyle>
      <a:lvl1pPr algn="l" defTabSz="914400" rtl="0" eaLnBrk="1" latinLnBrk="0" hangingPunct="1">
        <a:lnSpc>
          <a:spcPct val="90000"/>
        </a:lnSpc>
        <a:spcBef>
          <a:spcPct val="0"/>
        </a:spcBef>
        <a:buNone/>
        <a:defRPr sz="540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2B2A25-431B-2642-A693-BA4ACEE3E58B}"/>
              </a:ext>
            </a:extLst>
          </p:cNvPr>
          <p:cNvSpPr>
            <a:spLocks noGrp="1"/>
          </p:cNvSpPr>
          <p:nvPr>
            <p:ph type="title"/>
          </p:nvPr>
        </p:nvSpPr>
        <p:spPr/>
        <p:txBody>
          <a:bodyPr>
            <a:normAutofit fontScale="90000"/>
          </a:bodyPr>
          <a:lstStyle/>
          <a:p>
            <a:pPr algn="ctr"/>
            <a:r>
              <a:rPr lang="en-US" b="1" dirty="0"/>
              <a:t>Breast Cancer Wisconsin (Diagnostic)</a:t>
            </a:r>
            <a:br>
              <a:rPr lang="en-US" dirty="0"/>
            </a:br>
            <a:endParaRPr lang="en-US" dirty="0"/>
          </a:p>
        </p:txBody>
      </p:sp>
      <p:sp>
        <p:nvSpPr>
          <p:cNvPr id="3" name="Content Placeholder 2">
            <a:extLst>
              <a:ext uri="{FF2B5EF4-FFF2-40B4-BE49-F238E27FC236}">
                <a16:creationId xmlns:a16="http://schemas.microsoft.com/office/drawing/2014/main" id="{47CCF349-AEBC-814E-91AE-A8648995E46F}"/>
              </a:ext>
            </a:extLst>
          </p:cNvPr>
          <p:cNvSpPr>
            <a:spLocks noGrp="1"/>
          </p:cNvSpPr>
          <p:nvPr>
            <p:ph idx="1"/>
          </p:nvPr>
        </p:nvSpPr>
        <p:spPr/>
        <p:txBody>
          <a:bodyPr/>
          <a:lstStyle/>
          <a:p>
            <a:pPr marL="457200" lvl="1" indent="0" algn="ctr">
              <a:buNone/>
            </a:pPr>
            <a:r>
              <a:rPr lang="en-US" sz="3400" dirty="0"/>
              <a:t>Whether the cancer is benign or malignant?</a:t>
            </a:r>
          </a:p>
          <a:p>
            <a:pPr marL="1828800" lvl="4" indent="0">
              <a:buNone/>
            </a:pPr>
            <a:endParaRPr lang="en-US" dirty="0"/>
          </a:p>
        </p:txBody>
      </p:sp>
      <p:pic>
        <p:nvPicPr>
          <p:cNvPr id="4" name="Picture 3">
            <a:extLst>
              <a:ext uri="{FF2B5EF4-FFF2-40B4-BE49-F238E27FC236}">
                <a16:creationId xmlns:a16="http://schemas.microsoft.com/office/drawing/2014/main" id="{8CD33524-7708-3A41-A302-4EE0182CE268}"/>
              </a:ext>
            </a:extLst>
          </p:cNvPr>
          <p:cNvPicPr>
            <a:picLocks noChangeAspect="1"/>
          </p:cNvPicPr>
          <p:nvPr/>
        </p:nvPicPr>
        <p:blipFill>
          <a:blip r:embed="rId2"/>
          <a:stretch>
            <a:fillRect/>
          </a:stretch>
        </p:blipFill>
        <p:spPr>
          <a:xfrm>
            <a:off x="3925538" y="2652348"/>
            <a:ext cx="4714240" cy="2934374"/>
          </a:xfrm>
          <a:prstGeom prst="rect">
            <a:avLst/>
          </a:prstGeom>
        </p:spPr>
      </p:pic>
    </p:spTree>
    <p:extLst>
      <p:ext uri="{BB962C8B-B14F-4D97-AF65-F5344CB8AC3E}">
        <p14:creationId xmlns:p14="http://schemas.microsoft.com/office/powerpoint/2010/main" val="25543773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13FC9C-44E7-3E43-869D-276384A62671}"/>
              </a:ext>
            </a:extLst>
          </p:cNvPr>
          <p:cNvSpPr>
            <a:spLocks noGrp="1"/>
          </p:cNvSpPr>
          <p:nvPr>
            <p:ph type="title"/>
          </p:nvPr>
        </p:nvSpPr>
        <p:spPr/>
        <p:txBody>
          <a:bodyPr/>
          <a:lstStyle/>
          <a:p>
            <a:pPr algn="ctr"/>
            <a:r>
              <a:rPr lang="en-US" dirty="0"/>
              <a:t>Data Modeling</a:t>
            </a:r>
            <a:br>
              <a:rPr lang="en-US" dirty="0"/>
            </a:br>
            <a:endParaRPr lang="en-US" dirty="0"/>
          </a:p>
        </p:txBody>
      </p:sp>
      <p:sp>
        <p:nvSpPr>
          <p:cNvPr id="3" name="Content Placeholder 2">
            <a:extLst>
              <a:ext uri="{FF2B5EF4-FFF2-40B4-BE49-F238E27FC236}">
                <a16:creationId xmlns:a16="http://schemas.microsoft.com/office/drawing/2014/main" id="{67DADFEB-4D72-B047-BC8E-6C83C379A0A9}"/>
              </a:ext>
            </a:extLst>
          </p:cNvPr>
          <p:cNvSpPr>
            <a:spLocks noGrp="1"/>
          </p:cNvSpPr>
          <p:nvPr>
            <p:ph idx="1"/>
          </p:nvPr>
        </p:nvSpPr>
        <p:spPr>
          <a:xfrm>
            <a:off x="838200" y="1638057"/>
            <a:ext cx="10515600" cy="3945564"/>
          </a:xfrm>
        </p:spPr>
        <p:txBody>
          <a:bodyPr>
            <a:normAutofit/>
          </a:bodyPr>
          <a:lstStyle/>
          <a:p>
            <a:r>
              <a:rPr lang="en-US" sz="2000" dirty="0"/>
              <a:t>Data are partitioned into train and test sets with a size ratio of 7/3</a:t>
            </a:r>
          </a:p>
          <a:p>
            <a:r>
              <a:rPr lang="en-US" sz="2000" dirty="0"/>
              <a:t> The following models will be built and compared:</a:t>
            </a:r>
          </a:p>
          <a:p>
            <a:pPr marL="914400" lvl="1" indent="-457200">
              <a:lnSpc>
                <a:spcPct val="150000"/>
              </a:lnSpc>
              <a:buFont typeface="+mj-lt"/>
              <a:buAutoNum type="arabicPeriod"/>
            </a:pPr>
            <a:r>
              <a:rPr lang="en-US" sz="2000" b="1" dirty="0"/>
              <a:t>Random Forest Classifier</a:t>
            </a:r>
            <a:endParaRPr lang="en-US" sz="2000" dirty="0"/>
          </a:p>
          <a:p>
            <a:pPr marL="914400" lvl="1" indent="-457200">
              <a:lnSpc>
                <a:spcPct val="150000"/>
              </a:lnSpc>
              <a:buFont typeface="+mj-lt"/>
              <a:buAutoNum type="arabicPeriod"/>
            </a:pPr>
            <a:r>
              <a:rPr lang="en-US" sz="2000" b="1" dirty="0"/>
              <a:t>Logistic Regression</a:t>
            </a:r>
            <a:endParaRPr lang="en-US" sz="2000" dirty="0"/>
          </a:p>
          <a:p>
            <a:pPr marL="914400" lvl="1" indent="-457200">
              <a:lnSpc>
                <a:spcPct val="150000"/>
              </a:lnSpc>
              <a:buFont typeface="+mj-lt"/>
              <a:buAutoNum type="arabicPeriod"/>
            </a:pPr>
            <a:r>
              <a:rPr lang="en-US" sz="2000" b="1" dirty="0"/>
              <a:t>Support Vector Machine Classifier</a:t>
            </a:r>
            <a:endParaRPr lang="en-US" sz="2000" dirty="0"/>
          </a:p>
          <a:p>
            <a:pPr marL="914400" lvl="1" indent="-457200">
              <a:lnSpc>
                <a:spcPct val="150000"/>
              </a:lnSpc>
              <a:buFont typeface="+mj-lt"/>
              <a:buAutoNum type="arabicPeriod"/>
            </a:pPr>
            <a:r>
              <a:rPr lang="en-US" sz="2000" b="1" dirty="0" err="1"/>
              <a:t>KNeighbors</a:t>
            </a:r>
            <a:r>
              <a:rPr lang="en-US" sz="2000" b="1" dirty="0"/>
              <a:t> Classifier</a:t>
            </a:r>
            <a:endParaRPr lang="en-US" sz="2000" dirty="0"/>
          </a:p>
          <a:p>
            <a:pPr marL="914400" lvl="1" indent="-457200">
              <a:buFont typeface="+mj-lt"/>
              <a:buAutoNum type="arabicPeriod"/>
            </a:pPr>
            <a:endParaRPr lang="en-US" sz="2000" dirty="0"/>
          </a:p>
          <a:p>
            <a:endParaRPr lang="en-US" sz="2000" dirty="0"/>
          </a:p>
        </p:txBody>
      </p:sp>
    </p:spTree>
    <p:extLst>
      <p:ext uri="{BB962C8B-B14F-4D97-AF65-F5344CB8AC3E}">
        <p14:creationId xmlns:p14="http://schemas.microsoft.com/office/powerpoint/2010/main" val="38309668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174B80-8308-5745-A0C7-2BE4C0A2877C}"/>
              </a:ext>
            </a:extLst>
          </p:cNvPr>
          <p:cNvSpPr>
            <a:spLocks noGrp="1"/>
          </p:cNvSpPr>
          <p:nvPr>
            <p:ph type="title"/>
          </p:nvPr>
        </p:nvSpPr>
        <p:spPr/>
        <p:txBody>
          <a:bodyPr/>
          <a:lstStyle/>
          <a:p>
            <a:pPr algn="ctr"/>
            <a:r>
              <a:rPr lang="en-US" b="1" dirty="0"/>
              <a:t>Random Forest Classifier</a:t>
            </a:r>
            <a:endParaRPr lang="en-US" dirty="0"/>
          </a:p>
        </p:txBody>
      </p:sp>
      <p:sp>
        <p:nvSpPr>
          <p:cNvPr id="3" name="Content Placeholder 2">
            <a:extLst>
              <a:ext uri="{FF2B5EF4-FFF2-40B4-BE49-F238E27FC236}">
                <a16:creationId xmlns:a16="http://schemas.microsoft.com/office/drawing/2014/main" id="{89B62F4D-E9F8-DA4D-ADA7-1E0431FA31C0}"/>
              </a:ext>
            </a:extLst>
          </p:cNvPr>
          <p:cNvSpPr>
            <a:spLocks noGrp="1"/>
          </p:cNvSpPr>
          <p:nvPr>
            <p:ph idx="1"/>
          </p:nvPr>
        </p:nvSpPr>
        <p:spPr>
          <a:xfrm>
            <a:off x="935182" y="1867189"/>
            <a:ext cx="10515600" cy="4351338"/>
          </a:xfrm>
        </p:spPr>
        <p:txBody>
          <a:bodyPr>
            <a:normAutofit/>
          </a:bodyPr>
          <a:lstStyle/>
          <a:p>
            <a:r>
              <a:rPr lang="en-US" sz="2000" dirty="0">
                <a:latin typeface="Times New Roman" panose="02020603050405020304" pitchFamily="18" charset="0"/>
                <a:cs typeface="Times New Roman" panose="02020603050405020304" pitchFamily="18" charset="0"/>
              </a:rPr>
              <a:t>Grid search is be used to find the best hyperparameters for the model</a:t>
            </a:r>
          </a:p>
          <a:p>
            <a:r>
              <a:rPr lang="en-US" sz="2000" dirty="0">
                <a:latin typeface="Times New Roman" panose="02020603050405020304" pitchFamily="18" charset="0"/>
                <a:cs typeface="Times New Roman" panose="02020603050405020304" pitchFamily="18" charset="0"/>
              </a:rPr>
              <a:t>The best model parameters are selected with </a:t>
            </a:r>
            <a:r>
              <a:rPr lang="en-US" sz="2000" b="1" dirty="0">
                <a:latin typeface="Times New Roman" panose="02020603050405020304" pitchFamily="18" charset="0"/>
                <a:cs typeface="Times New Roman" panose="02020603050405020304" pitchFamily="18" charset="0"/>
              </a:rPr>
              <a:t>accuracy</a:t>
            </a:r>
            <a:r>
              <a:rPr lang="en-US" sz="2000" dirty="0">
                <a:latin typeface="Times New Roman" panose="02020603050405020304" pitchFamily="18" charset="0"/>
                <a:cs typeface="Times New Roman" panose="02020603050405020304" pitchFamily="18" charset="0"/>
              </a:rPr>
              <a:t> and </a:t>
            </a:r>
            <a:r>
              <a:rPr lang="en-US" sz="2000" b="1" dirty="0">
                <a:latin typeface="Times New Roman" panose="02020603050405020304" pitchFamily="18" charset="0"/>
                <a:cs typeface="Times New Roman" panose="02020603050405020304" pitchFamily="18" charset="0"/>
              </a:rPr>
              <a:t>recall</a:t>
            </a:r>
            <a:r>
              <a:rPr lang="en-US" sz="2000" dirty="0">
                <a:latin typeface="Times New Roman" panose="02020603050405020304" pitchFamily="18" charset="0"/>
                <a:cs typeface="Times New Roman" panose="02020603050405020304" pitchFamily="18" charset="0"/>
              </a:rPr>
              <a:t> score of 0.784</a:t>
            </a:r>
            <a:endParaRPr lang="en-US" sz="2000" dirty="0"/>
          </a:p>
        </p:txBody>
      </p:sp>
      <p:pic>
        <p:nvPicPr>
          <p:cNvPr id="5" name="Picture 4">
            <a:extLst>
              <a:ext uri="{FF2B5EF4-FFF2-40B4-BE49-F238E27FC236}">
                <a16:creationId xmlns:a16="http://schemas.microsoft.com/office/drawing/2014/main" id="{4B1CA9EC-30EC-434A-BBA5-D16C1D71CB1C}"/>
              </a:ext>
            </a:extLst>
          </p:cNvPr>
          <p:cNvPicPr>
            <a:picLocks noChangeAspect="1"/>
          </p:cNvPicPr>
          <p:nvPr/>
        </p:nvPicPr>
        <p:blipFill>
          <a:blip r:embed="rId2"/>
          <a:stretch>
            <a:fillRect/>
          </a:stretch>
        </p:blipFill>
        <p:spPr>
          <a:xfrm>
            <a:off x="3979141" y="2926195"/>
            <a:ext cx="4787900" cy="3111500"/>
          </a:xfrm>
          <a:prstGeom prst="rect">
            <a:avLst/>
          </a:prstGeom>
        </p:spPr>
      </p:pic>
    </p:spTree>
    <p:extLst>
      <p:ext uri="{BB962C8B-B14F-4D97-AF65-F5344CB8AC3E}">
        <p14:creationId xmlns:p14="http://schemas.microsoft.com/office/powerpoint/2010/main" val="12751470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76B81E-8B8A-1C49-8F79-8ABC7E83259D}"/>
              </a:ext>
            </a:extLst>
          </p:cNvPr>
          <p:cNvSpPr>
            <a:spLocks noGrp="1"/>
          </p:cNvSpPr>
          <p:nvPr>
            <p:ph type="title"/>
          </p:nvPr>
        </p:nvSpPr>
        <p:spPr>
          <a:xfrm>
            <a:off x="1069848" y="484632"/>
            <a:ext cx="10058400" cy="786938"/>
          </a:xfrm>
        </p:spPr>
        <p:txBody>
          <a:bodyPr>
            <a:normAutofit fontScale="90000"/>
          </a:bodyPr>
          <a:lstStyle/>
          <a:p>
            <a:pPr algn="ctr"/>
            <a:r>
              <a:rPr lang="en-US" b="1" dirty="0"/>
              <a:t>Logistic Regression</a:t>
            </a:r>
            <a:endParaRPr lang="en-US" dirty="0"/>
          </a:p>
        </p:txBody>
      </p:sp>
      <p:pic>
        <p:nvPicPr>
          <p:cNvPr id="5" name="Content Placeholder 4">
            <a:extLst>
              <a:ext uri="{FF2B5EF4-FFF2-40B4-BE49-F238E27FC236}">
                <a16:creationId xmlns:a16="http://schemas.microsoft.com/office/drawing/2014/main" id="{5FFB1ABC-9C57-4340-AAE8-792281F92017}"/>
              </a:ext>
            </a:extLst>
          </p:cNvPr>
          <p:cNvPicPr>
            <a:picLocks noGrp="1" noChangeAspect="1"/>
          </p:cNvPicPr>
          <p:nvPr>
            <p:ph idx="1"/>
          </p:nvPr>
        </p:nvPicPr>
        <p:blipFill>
          <a:blip r:embed="rId2"/>
          <a:stretch>
            <a:fillRect/>
          </a:stretch>
        </p:blipFill>
        <p:spPr>
          <a:xfrm>
            <a:off x="1325995" y="2678185"/>
            <a:ext cx="4635500" cy="3200400"/>
          </a:xfrm>
        </p:spPr>
      </p:pic>
      <p:pic>
        <p:nvPicPr>
          <p:cNvPr id="7" name="Picture 6">
            <a:extLst>
              <a:ext uri="{FF2B5EF4-FFF2-40B4-BE49-F238E27FC236}">
                <a16:creationId xmlns:a16="http://schemas.microsoft.com/office/drawing/2014/main" id="{94496BED-AF99-334E-9B64-D7611479840D}"/>
              </a:ext>
            </a:extLst>
          </p:cNvPr>
          <p:cNvPicPr>
            <a:picLocks noChangeAspect="1"/>
          </p:cNvPicPr>
          <p:nvPr/>
        </p:nvPicPr>
        <p:blipFill>
          <a:blip r:embed="rId3"/>
          <a:stretch>
            <a:fillRect/>
          </a:stretch>
        </p:blipFill>
        <p:spPr>
          <a:xfrm>
            <a:off x="6230506" y="2677089"/>
            <a:ext cx="4635499" cy="3201496"/>
          </a:xfrm>
          <a:prstGeom prst="rect">
            <a:avLst/>
          </a:prstGeom>
        </p:spPr>
      </p:pic>
      <p:sp>
        <p:nvSpPr>
          <p:cNvPr id="8" name="TextBox 7">
            <a:extLst>
              <a:ext uri="{FF2B5EF4-FFF2-40B4-BE49-F238E27FC236}">
                <a16:creationId xmlns:a16="http://schemas.microsoft.com/office/drawing/2014/main" id="{1B295527-E3B6-094B-A3BB-EE7F2F411C7A}"/>
              </a:ext>
            </a:extLst>
          </p:cNvPr>
          <p:cNvSpPr txBox="1"/>
          <p:nvPr/>
        </p:nvSpPr>
        <p:spPr>
          <a:xfrm>
            <a:off x="1452706" y="1482435"/>
            <a:ext cx="9286587" cy="984885"/>
          </a:xfrm>
          <a:prstGeom prst="rect">
            <a:avLst/>
          </a:prstGeom>
          <a:noFill/>
        </p:spPr>
        <p:txBody>
          <a:bodyPr wrap="square" rtlCol="0">
            <a:spAutoFit/>
          </a:bodyPr>
          <a:lstStyle/>
          <a:p>
            <a:pPr marL="285750" indent="-285750">
              <a:buFont typeface="Arial" panose="020B0604020202020204" pitchFamily="34" charset="0"/>
              <a:buChar char="•"/>
            </a:pPr>
            <a:r>
              <a:rPr lang="en-US" sz="2000" dirty="0"/>
              <a:t>The model performs with Accuracy and Recall of 0.754</a:t>
            </a:r>
          </a:p>
          <a:p>
            <a:pPr marL="285750" indent="-285750">
              <a:buFont typeface="Arial" panose="020B0604020202020204" pitchFamily="34" charset="0"/>
              <a:buChar char="•"/>
            </a:pPr>
            <a:r>
              <a:rPr lang="en-US" sz="2000" dirty="0"/>
              <a:t>The model has AUC = 0.8 &gt; 0.5. It is perfectly able to distinguish between classes.</a:t>
            </a:r>
          </a:p>
          <a:p>
            <a:endParaRPr lang="en-US" dirty="0"/>
          </a:p>
        </p:txBody>
      </p:sp>
    </p:spTree>
    <p:extLst>
      <p:ext uri="{BB962C8B-B14F-4D97-AF65-F5344CB8AC3E}">
        <p14:creationId xmlns:p14="http://schemas.microsoft.com/office/powerpoint/2010/main" val="37843750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FC545-BE45-8F4F-BBAB-CFD95A0DC0EA}"/>
              </a:ext>
            </a:extLst>
          </p:cNvPr>
          <p:cNvSpPr>
            <a:spLocks noGrp="1"/>
          </p:cNvSpPr>
          <p:nvPr>
            <p:ph type="title"/>
          </p:nvPr>
        </p:nvSpPr>
        <p:spPr>
          <a:xfrm>
            <a:off x="1069848" y="484632"/>
            <a:ext cx="10058400" cy="1117231"/>
          </a:xfrm>
        </p:spPr>
        <p:txBody>
          <a:bodyPr>
            <a:normAutofit fontScale="90000"/>
          </a:bodyPr>
          <a:lstStyle/>
          <a:p>
            <a:pPr algn="ctr"/>
            <a:r>
              <a:rPr lang="en-US" b="1" dirty="0"/>
              <a:t>Support Vector Machine Classifier</a:t>
            </a:r>
            <a:endParaRPr lang="en-US" dirty="0"/>
          </a:p>
        </p:txBody>
      </p:sp>
      <p:sp>
        <p:nvSpPr>
          <p:cNvPr id="3" name="Content Placeholder 2">
            <a:extLst>
              <a:ext uri="{FF2B5EF4-FFF2-40B4-BE49-F238E27FC236}">
                <a16:creationId xmlns:a16="http://schemas.microsoft.com/office/drawing/2014/main" id="{68922DCA-5D40-8541-8325-20BFB9BC5D39}"/>
              </a:ext>
            </a:extLst>
          </p:cNvPr>
          <p:cNvSpPr>
            <a:spLocks noGrp="1"/>
          </p:cNvSpPr>
          <p:nvPr>
            <p:ph idx="1"/>
          </p:nvPr>
        </p:nvSpPr>
        <p:spPr/>
        <p:txBody>
          <a:bodyPr>
            <a:normAutofit/>
          </a:bodyPr>
          <a:lstStyle/>
          <a:p>
            <a:r>
              <a:rPr lang="en-US" sz="2000" dirty="0"/>
              <a:t>To improve the performance of the support vector machine we will need to select the best parameters for the model</a:t>
            </a:r>
            <a:r>
              <a:rPr lang="en-US" sz="2000" dirty="0">
                <a:effectLst/>
              </a:rPr>
              <a:t> by tuning the hyperparameter</a:t>
            </a:r>
          </a:p>
          <a:p>
            <a:r>
              <a:rPr lang="en-US" sz="2000" dirty="0"/>
              <a:t>Accuracy = 0.778 and Recall = 0.778</a:t>
            </a:r>
            <a:endParaRPr lang="en-US" sz="2000" dirty="0">
              <a:effectLst/>
            </a:endParaRPr>
          </a:p>
          <a:p>
            <a:r>
              <a:rPr lang="en-US" sz="2000" dirty="0"/>
              <a:t>This model has AUC = 0.86 greater than logistic regression model</a:t>
            </a:r>
          </a:p>
          <a:p>
            <a:endParaRPr lang="en-US" sz="2000" dirty="0">
              <a:effectLst/>
            </a:endParaRPr>
          </a:p>
          <a:p>
            <a:endParaRPr lang="en-US" sz="2000" dirty="0"/>
          </a:p>
        </p:txBody>
      </p:sp>
      <p:pic>
        <p:nvPicPr>
          <p:cNvPr id="5" name="Picture 4">
            <a:extLst>
              <a:ext uri="{FF2B5EF4-FFF2-40B4-BE49-F238E27FC236}">
                <a16:creationId xmlns:a16="http://schemas.microsoft.com/office/drawing/2014/main" id="{1726F0B5-E31F-364B-9F9E-38FC482784D2}"/>
              </a:ext>
            </a:extLst>
          </p:cNvPr>
          <p:cNvPicPr>
            <a:picLocks noChangeAspect="1"/>
          </p:cNvPicPr>
          <p:nvPr/>
        </p:nvPicPr>
        <p:blipFill>
          <a:blip r:embed="rId2"/>
          <a:stretch>
            <a:fillRect/>
          </a:stretch>
        </p:blipFill>
        <p:spPr>
          <a:xfrm>
            <a:off x="1237271" y="3841749"/>
            <a:ext cx="4584573" cy="1810906"/>
          </a:xfrm>
          <a:prstGeom prst="rect">
            <a:avLst/>
          </a:prstGeom>
        </p:spPr>
      </p:pic>
      <p:pic>
        <p:nvPicPr>
          <p:cNvPr id="7" name="Picture 6">
            <a:extLst>
              <a:ext uri="{FF2B5EF4-FFF2-40B4-BE49-F238E27FC236}">
                <a16:creationId xmlns:a16="http://schemas.microsoft.com/office/drawing/2014/main" id="{6D4D3508-C6B1-4B44-A354-D5414D5E2D23}"/>
              </a:ext>
            </a:extLst>
          </p:cNvPr>
          <p:cNvPicPr>
            <a:picLocks noChangeAspect="1"/>
          </p:cNvPicPr>
          <p:nvPr/>
        </p:nvPicPr>
        <p:blipFill>
          <a:blip r:embed="rId3"/>
          <a:stretch>
            <a:fillRect/>
          </a:stretch>
        </p:blipFill>
        <p:spPr>
          <a:xfrm>
            <a:off x="6650759" y="3567545"/>
            <a:ext cx="3822700" cy="2463800"/>
          </a:xfrm>
          <a:prstGeom prst="rect">
            <a:avLst/>
          </a:prstGeom>
        </p:spPr>
      </p:pic>
    </p:spTree>
    <p:extLst>
      <p:ext uri="{BB962C8B-B14F-4D97-AF65-F5344CB8AC3E}">
        <p14:creationId xmlns:p14="http://schemas.microsoft.com/office/powerpoint/2010/main" val="5122150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65AB76-058B-9E45-8A27-5E61EB00802C}"/>
              </a:ext>
            </a:extLst>
          </p:cNvPr>
          <p:cNvSpPr>
            <a:spLocks noGrp="1"/>
          </p:cNvSpPr>
          <p:nvPr>
            <p:ph type="title"/>
          </p:nvPr>
        </p:nvSpPr>
        <p:spPr>
          <a:xfrm>
            <a:off x="838200" y="246234"/>
            <a:ext cx="10058400" cy="869606"/>
          </a:xfrm>
        </p:spPr>
        <p:txBody>
          <a:bodyPr/>
          <a:lstStyle/>
          <a:p>
            <a:pPr algn="ctr"/>
            <a:r>
              <a:rPr lang="en-US" b="1" dirty="0" err="1"/>
              <a:t>KNeighbors</a:t>
            </a:r>
            <a:r>
              <a:rPr lang="en-US" b="1" dirty="0"/>
              <a:t> Classifier</a:t>
            </a:r>
            <a:endParaRPr lang="en-US" dirty="0"/>
          </a:p>
        </p:txBody>
      </p:sp>
      <p:sp>
        <p:nvSpPr>
          <p:cNvPr id="3" name="Content Placeholder 2">
            <a:extLst>
              <a:ext uri="{FF2B5EF4-FFF2-40B4-BE49-F238E27FC236}">
                <a16:creationId xmlns:a16="http://schemas.microsoft.com/office/drawing/2014/main" id="{DC2536BD-22E0-A548-A169-C0698426CD32}"/>
              </a:ext>
            </a:extLst>
          </p:cNvPr>
          <p:cNvSpPr>
            <a:spLocks noGrp="1"/>
          </p:cNvSpPr>
          <p:nvPr>
            <p:ph idx="1"/>
          </p:nvPr>
        </p:nvSpPr>
        <p:spPr>
          <a:xfrm>
            <a:off x="838200" y="1565564"/>
            <a:ext cx="10515600" cy="4611399"/>
          </a:xfrm>
        </p:spPr>
        <p:txBody>
          <a:bodyPr/>
          <a:lstStyle/>
          <a:p>
            <a:r>
              <a:rPr lang="en-US" sz="2000" dirty="0"/>
              <a:t>Select number of neighbors that result in max score in the testing dataset</a:t>
            </a:r>
          </a:p>
          <a:p>
            <a:r>
              <a:rPr lang="en-US" sz="2000" dirty="0"/>
              <a:t>Fit and train model again</a:t>
            </a:r>
          </a:p>
          <a:p>
            <a:r>
              <a:rPr lang="en-US" sz="2000" dirty="0"/>
              <a:t>Accuracy = 0.795 and Recall = 0.795</a:t>
            </a:r>
          </a:p>
          <a:p>
            <a:pPr marL="0" indent="0">
              <a:buNone/>
            </a:pPr>
            <a:r>
              <a:rPr lang="en-US" dirty="0"/>
              <a:t> </a:t>
            </a:r>
          </a:p>
        </p:txBody>
      </p:sp>
      <p:pic>
        <p:nvPicPr>
          <p:cNvPr id="7" name="Picture 6">
            <a:extLst>
              <a:ext uri="{FF2B5EF4-FFF2-40B4-BE49-F238E27FC236}">
                <a16:creationId xmlns:a16="http://schemas.microsoft.com/office/drawing/2014/main" id="{E30379CE-68BB-CB47-B735-2CCBA114BD0D}"/>
              </a:ext>
            </a:extLst>
          </p:cNvPr>
          <p:cNvPicPr>
            <a:picLocks noChangeAspect="1"/>
          </p:cNvPicPr>
          <p:nvPr/>
        </p:nvPicPr>
        <p:blipFill>
          <a:blip r:embed="rId2"/>
          <a:stretch>
            <a:fillRect/>
          </a:stretch>
        </p:blipFill>
        <p:spPr>
          <a:xfrm>
            <a:off x="3444008" y="2891127"/>
            <a:ext cx="5561446" cy="3345076"/>
          </a:xfrm>
          <a:prstGeom prst="rect">
            <a:avLst/>
          </a:prstGeom>
        </p:spPr>
      </p:pic>
    </p:spTree>
    <p:extLst>
      <p:ext uri="{BB962C8B-B14F-4D97-AF65-F5344CB8AC3E}">
        <p14:creationId xmlns:p14="http://schemas.microsoft.com/office/powerpoint/2010/main" val="32054878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EE3DFD-82E3-3D41-BAE1-012E3562A671}"/>
              </a:ext>
            </a:extLst>
          </p:cNvPr>
          <p:cNvSpPr>
            <a:spLocks noGrp="1"/>
          </p:cNvSpPr>
          <p:nvPr>
            <p:ph type="title"/>
          </p:nvPr>
        </p:nvSpPr>
        <p:spPr>
          <a:xfrm>
            <a:off x="838199" y="365125"/>
            <a:ext cx="10730345" cy="1325563"/>
          </a:xfrm>
        </p:spPr>
        <p:txBody>
          <a:bodyPr>
            <a:normAutofit fontScale="90000"/>
          </a:bodyPr>
          <a:lstStyle/>
          <a:p>
            <a:pPr algn="ctr"/>
            <a:r>
              <a:rPr lang="en-US" dirty="0"/>
              <a:t>Impact of Features on Breast Cancer Diagnostic</a:t>
            </a:r>
          </a:p>
        </p:txBody>
      </p:sp>
      <p:pic>
        <p:nvPicPr>
          <p:cNvPr id="5" name="Content Placeholder 4">
            <a:extLst>
              <a:ext uri="{FF2B5EF4-FFF2-40B4-BE49-F238E27FC236}">
                <a16:creationId xmlns:a16="http://schemas.microsoft.com/office/drawing/2014/main" id="{499AB57F-6A2B-F346-8A1F-6B6F3F8F4E97}"/>
              </a:ext>
            </a:extLst>
          </p:cNvPr>
          <p:cNvPicPr>
            <a:picLocks noGrp="1" noChangeAspect="1"/>
          </p:cNvPicPr>
          <p:nvPr>
            <p:ph idx="1"/>
          </p:nvPr>
        </p:nvPicPr>
        <p:blipFill>
          <a:blip r:embed="rId2"/>
          <a:stretch>
            <a:fillRect/>
          </a:stretch>
        </p:blipFill>
        <p:spPr>
          <a:xfrm>
            <a:off x="3127576" y="2234698"/>
            <a:ext cx="6477000" cy="3187700"/>
          </a:xfrm>
        </p:spPr>
      </p:pic>
    </p:spTree>
    <p:extLst>
      <p:ext uri="{BB962C8B-B14F-4D97-AF65-F5344CB8AC3E}">
        <p14:creationId xmlns:p14="http://schemas.microsoft.com/office/powerpoint/2010/main" val="28965767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7A8D10-D114-B744-9A31-8A28D3F3127D}"/>
              </a:ext>
            </a:extLst>
          </p:cNvPr>
          <p:cNvSpPr>
            <a:spLocks noGrp="1"/>
          </p:cNvSpPr>
          <p:nvPr>
            <p:ph type="title"/>
          </p:nvPr>
        </p:nvSpPr>
        <p:spPr>
          <a:xfrm>
            <a:off x="954101" y="234659"/>
            <a:ext cx="10058400" cy="892755"/>
          </a:xfrm>
        </p:spPr>
        <p:txBody>
          <a:bodyPr/>
          <a:lstStyle/>
          <a:p>
            <a:pPr algn="ctr"/>
            <a:r>
              <a:rPr lang="en-US" dirty="0"/>
              <a:t>Conclusion</a:t>
            </a:r>
          </a:p>
        </p:txBody>
      </p:sp>
      <p:sp>
        <p:nvSpPr>
          <p:cNvPr id="3" name="Content Placeholder 2">
            <a:extLst>
              <a:ext uri="{FF2B5EF4-FFF2-40B4-BE49-F238E27FC236}">
                <a16:creationId xmlns:a16="http://schemas.microsoft.com/office/drawing/2014/main" id="{EB50284A-BE64-5047-BF34-430DDAFE7B55}"/>
              </a:ext>
            </a:extLst>
          </p:cNvPr>
          <p:cNvSpPr>
            <a:spLocks noGrp="1"/>
          </p:cNvSpPr>
          <p:nvPr>
            <p:ph idx="1"/>
          </p:nvPr>
        </p:nvSpPr>
        <p:spPr>
          <a:xfrm>
            <a:off x="838200" y="1507958"/>
            <a:ext cx="10515600" cy="4669005"/>
          </a:xfrm>
        </p:spPr>
        <p:txBody>
          <a:bodyPr>
            <a:normAutofit lnSpcReduction="10000"/>
          </a:bodyPr>
          <a:lstStyle/>
          <a:p>
            <a:r>
              <a:rPr lang="en-US" sz="2000" dirty="0"/>
              <a:t>There is more cost associated with the improper classification of the presence of malignant. As a result, the model predicting malignant should be very accurate in properly classifying the presence of malignant. As we compare all the models above, </a:t>
            </a:r>
            <a:r>
              <a:rPr lang="en-US" sz="2000" dirty="0" err="1"/>
              <a:t>KNeighbors</a:t>
            </a:r>
            <a:r>
              <a:rPr lang="en-US" sz="2000" dirty="0"/>
              <a:t> Classifier model perform the best with an accuracy of 80% and especially the recall is 80% highest among the models. </a:t>
            </a:r>
          </a:p>
          <a:p>
            <a:r>
              <a:rPr lang="en-US" sz="2000" dirty="0"/>
              <a:t>“</a:t>
            </a:r>
            <a:r>
              <a:rPr lang="en-US" sz="2000" dirty="0" err="1"/>
              <a:t>Compactness_se</a:t>
            </a:r>
            <a:r>
              <a:rPr lang="en-US" sz="2000" dirty="0"/>
              <a:t>” and “</a:t>
            </a:r>
            <a:r>
              <a:rPr lang="en-US" sz="2000" dirty="0" err="1"/>
              <a:t>smoothness_mean</a:t>
            </a:r>
            <a:r>
              <a:rPr lang="en-US" sz="2000" dirty="0"/>
              <a:t>” are the most important features affecting the classification decision or model output. The healthcare community can perform additional research corresponding to these attributes to help prevent pervasion of breast cancer.</a:t>
            </a:r>
          </a:p>
          <a:p>
            <a:r>
              <a:rPr lang="en-US" sz="2000" dirty="0"/>
              <a:t>According to the cancer priority as one of the important health issues in the world that imposes mortality and costs, there is an urgent need for survival prediction strategies. One of the main goals in cancer patients is the estimation of survival. It leads to better management, optimal uses of resources and providing individualized treatment. Using machine learning techniques can help to prevent potential errors in survival estimation, provide appropriate and individualized treatments to patients and improve the prognosis of cancers.</a:t>
            </a:r>
          </a:p>
          <a:p>
            <a:endParaRPr lang="en-US" sz="2000" dirty="0"/>
          </a:p>
        </p:txBody>
      </p:sp>
    </p:spTree>
    <p:extLst>
      <p:ext uri="{BB962C8B-B14F-4D97-AF65-F5344CB8AC3E}">
        <p14:creationId xmlns:p14="http://schemas.microsoft.com/office/powerpoint/2010/main" val="39149712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82AFE-26C8-724C-9A62-9BB861D5D355}"/>
              </a:ext>
            </a:extLst>
          </p:cNvPr>
          <p:cNvSpPr>
            <a:spLocks noGrp="1"/>
          </p:cNvSpPr>
          <p:nvPr>
            <p:ph type="title"/>
          </p:nvPr>
        </p:nvSpPr>
        <p:spPr/>
        <p:txBody>
          <a:bodyPr>
            <a:normAutofit fontScale="90000"/>
          </a:bodyPr>
          <a:lstStyle/>
          <a:p>
            <a:pPr algn="ctr"/>
            <a:r>
              <a:rPr lang="en-US" b="1" dirty="0"/>
              <a:t>Breast Cancer Wisconsin (Diagnostic)</a:t>
            </a:r>
            <a:br>
              <a:rPr lang="en-US" dirty="0"/>
            </a:br>
            <a:endParaRPr lang="en-US" dirty="0"/>
          </a:p>
        </p:txBody>
      </p:sp>
      <p:sp>
        <p:nvSpPr>
          <p:cNvPr id="3" name="Content Placeholder 2">
            <a:extLst>
              <a:ext uri="{FF2B5EF4-FFF2-40B4-BE49-F238E27FC236}">
                <a16:creationId xmlns:a16="http://schemas.microsoft.com/office/drawing/2014/main" id="{DE2C99C8-12D7-9A46-B500-B9FA2F43E281}"/>
              </a:ext>
            </a:extLst>
          </p:cNvPr>
          <p:cNvSpPr>
            <a:spLocks noGrp="1"/>
          </p:cNvSpPr>
          <p:nvPr>
            <p:ph idx="1"/>
          </p:nvPr>
        </p:nvSpPr>
        <p:spPr>
          <a:xfrm>
            <a:off x="798653" y="1689904"/>
            <a:ext cx="10555147" cy="4487059"/>
          </a:xfrm>
        </p:spPr>
        <p:txBody>
          <a:bodyPr>
            <a:normAutofit/>
          </a:bodyPr>
          <a:lstStyle/>
          <a:p>
            <a:pPr marL="0" indent="0">
              <a:buNone/>
            </a:pPr>
            <a:r>
              <a:rPr lang="en-US" sz="2000" u="sng" dirty="0"/>
              <a:t>Identify the problem</a:t>
            </a:r>
            <a:endParaRPr lang="en-US" sz="2000" dirty="0"/>
          </a:p>
          <a:p>
            <a:r>
              <a:rPr lang="en-US" sz="2000" dirty="0"/>
              <a:t>Excluding skin cancer, breast cancer is the most common type of cancer in women in the United States, accounting for one of every three cancer diagnoses. </a:t>
            </a:r>
          </a:p>
          <a:p>
            <a:r>
              <a:rPr lang="en-US" sz="2000" dirty="0"/>
              <a:t>It ranks second among cancer deaths in women. </a:t>
            </a:r>
          </a:p>
          <a:p>
            <a:r>
              <a:rPr lang="en-US" sz="2000" dirty="0"/>
              <a:t>Breast Cancer occurs as a result of abnormal growth of cells in the breast tissue, commonly referred to as a Tumor. A tumor does not mean cancer - tumors can be benign (not cancerous), pre-malignant (pre-cancerous), or malignant (cancerous). </a:t>
            </a:r>
          </a:p>
          <a:p>
            <a:endParaRPr lang="en-US" sz="2000" dirty="0"/>
          </a:p>
          <a:p>
            <a:pPr marL="0" indent="0">
              <a:buNone/>
            </a:pPr>
            <a:r>
              <a:rPr lang="en-US" sz="2000" u="sng" dirty="0"/>
              <a:t>Objectives</a:t>
            </a:r>
          </a:p>
          <a:p>
            <a:pPr marL="0" indent="0">
              <a:lnSpc>
                <a:spcPct val="100000"/>
              </a:lnSpc>
              <a:buNone/>
            </a:pPr>
            <a:r>
              <a:rPr lang="en-US" sz="2000" dirty="0"/>
              <a:t>The goal of this project is the application of several data mining and machine learning techniques to classify whether the tumor mass is benign or malignant in women residing in the state of Wisconsin, USA. </a:t>
            </a:r>
            <a:endParaRPr lang="en-US" sz="2000" u="sng" dirty="0"/>
          </a:p>
          <a:p>
            <a:pPr marL="0" indent="0">
              <a:lnSpc>
                <a:spcPct val="100000"/>
              </a:lnSpc>
              <a:buNone/>
            </a:pPr>
            <a:endParaRPr lang="en-US" sz="2000" dirty="0"/>
          </a:p>
          <a:p>
            <a:pPr marL="0" indent="0">
              <a:buNone/>
            </a:pPr>
            <a:endParaRPr lang="en-US" dirty="0"/>
          </a:p>
        </p:txBody>
      </p:sp>
    </p:spTree>
    <p:extLst>
      <p:ext uri="{BB962C8B-B14F-4D97-AF65-F5344CB8AC3E}">
        <p14:creationId xmlns:p14="http://schemas.microsoft.com/office/powerpoint/2010/main" val="30950241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430B0F-436F-5E48-A919-9AEC719007E4}"/>
              </a:ext>
            </a:extLst>
          </p:cNvPr>
          <p:cNvSpPr>
            <a:spLocks noGrp="1"/>
          </p:cNvSpPr>
          <p:nvPr>
            <p:ph type="title"/>
          </p:nvPr>
        </p:nvSpPr>
        <p:spPr/>
        <p:txBody>
          <a:bodyPr/>
          <a:lstStyle/>
          <a:p>
            <a:pPr algn="ctr"/>
            <a:r>
              <a:rPr lang="en-US" b="1" dirty="0"/>
              <a:t>Exploratory Data Analysis</a:t>
            </a:r>
            <a:br>
              <a:rPr lang="en-US" dirty="0"/>
            </a:br>
            <a:endParaRPr lang="en-US" dirty="0"/>
          </a:p>
        </p:txBody>
      </p:sp>
      <p:sp>
        <p:nvSpPr>
          <p:cNvPr id="3" name="Content Placeholder 2">
            <a:extLst>
              <a:ext uri="{FF2B5EF4-FFF2-40B4-BE49-F238E27FC236}">
                <a16:creationId xmlns:a16="http://schemas.microsoft.com/office/drawing/2014/main" id="{182D9949-4FD3-EC43-BB1D-E047F47D6423}"/>
              </a:ext>
            </a:extLst>
          </p:cNvPr>
          <p:cNvSpPr>
            <a:spLocks noGrp="1"/>
          </p:cNvSpPr>
          <p:nvPr>
            <p:ph idx="1"/>
          </p:nvPr>
        </p:nvSpPr>
        <p:spPr>
          <a:xfrm>
            <a:off x="838200" y="1429618"/>
            <a:ext cx="10515600" cy="4816793"/>
          </a:xfrm>
        </p:spPr>
        <p:txBody>
          <a:bodyPr>
            <a:noAutofit/>
          </a:bodyPr>
          <a:lstStyle/>
          <a:p>
            <a:r>
              <a:rPr lang="en-US" sz="2000" dirty="0"/>
              <a:t>The dataset contains a class imbalance between the </a:t>
            </a:r>
            <a:r>
              <a:rPr lang="en-US" sz="2000" b="1" dirty="0"/>
              <a:t>malignant (M) and benign (B). </a:t>
            </a:r>
          </a:p>
          <a:p>
            <a:r>
              <a:rPr lang="en-US" sz="2000" dirty="0"/>
              <a:t>357 observations which account for 63% of all observations indicating the absence of cancer cells, </a:t>
            </a:r>
          </a:p>
          <a:p>
            <a:r>
              <a:rPr lang="en-US" sz="2000" dirty="0"/>
              <a:t>212 which accounts for 37 % of all observations shows the presence of cancerous cell. </a:t>
            </a:r>
          </a:p>
          <a:p>
            <a:pPr marL="0" indent="0">
              <a:buNone/>
            </a:pPr>
            <a:endParaRPr lang="en-US" sz="2000" dirty="0"/>
          </a:p>
          <a:p>
            <a:endParaRPr lang="en-US" sz="2000" dirty="0"/>
          </a:p>
          <a:p>
            <a:endParaRPr lang="en-US" sz="2000" dirty="0"/>
          </a:p>
          <a:p>
            <a:pPr marL="0" indent="0">
              <a:buNone/>
            </a:pPr>
            <a:endParaRPr lang="en-US" sz="2000" dirty="0"/>
          </a:p>
          <a:p>
            <a:pPr marL="0" indent="0">
              <a:buNone/>
            </a:pPr>
            <a:endParaRPr lang="en-US" sz="2000" dirty="0"/>
          </a:p>
          <a:p>
            <a:r>
              <a:rPr lang="en-US" sz="2000" dirty="0"/>
              <a:t>The percent is unusually large; the dataset does not represent in this case a typical medical analysis distribution. Typically, we will have a considerable large number of cases that represents negative vs. a small number of cases that represents positives (malignant) tumor.</a:t>
            </a:r>
          </a:p>
          <a:p>
            <a:pPr marL="0" indent="0">
              <a:buNone/>
            </a:pPr>
            <a:endParaRPr lang="en-US" sz="2000" dirty="0"/>
          </a:p>
        </p:txBody>
      </p:sp>
      <p:pic>
        <p:nvPicPr>
          <p:cNvPr id="4" name="Picture 3">
            <a:extLst>
              <a:ext uri="{FF2B5EF4-FFF2-40B4-BE49-F238E27FC236}">
                <a16:creationId xmlns:a16="http://schemas.microsoft.com/office/drawing/2014/main" id="{CDD3D31A-3049-C847-91B1-5683110A56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60684" y="3038962"/>
            <a:ext cx="2270631" cy="2005604"/>
          </a:xfrm>
          <a:prstGeom prst="rect">
            <a:avLst/>
          </a:prstGeom>
        </p:spPr>
      </p:pic>
    </p:spTree>
    <p:extLst>
      <p:ext uri="{BB962C8B-B14F-4D97-AF65-F5344CB8AC3E}">
        <p14:creationId xmlns:p14="http://schemas.microsoft.com/office/powerpoint/2010/main" val="37196914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368369-61D7-EA47-AF73-FA6DA746A0A7}"/>
              </a:ext>
            </a:extLst>
          </p:cNvPr>
          <p:cNvSpPr>
            <a:spLocks noGrp="1"/>
          </p:cNvSpPr>
          <p:nvPr>
            <p:ph type="title"/>
          </p:nvPr>
        </p:nvSpPr>
        <p:spPr/>
        <p:txBody>
          <a:bodyPr/>
          <a:lstStyle/>
          <a:p>
            <a:pPr algn="ctr"/>
            <a:r>
              <a:rPr lang="en-US" b="1" dirty="0"/>
              <a:t>Exploratory Data Analysis</a:t>
            </a:r>
            <a:endParaRPr lang="en-US" dirty="0"/>
          </a:p>
        </p:txBody>
      </p:sp>
      <p:pic>
        <p:nvPicPr>
          <p:cNvPr id="4" name="Content Placeholder 3">
            <a:extLst>
              <a:ext uri="{FF2B5EF4-FFF2-40B4-BE49-F238E27FC236}">
                <a16:creationId xmlns:a16="http://schemas.microsoft.com/office/drawing/2014/main" id="{ED82E176-BDC5-E044-BAD5-81F0FBF6E896}"/>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6558877" y="2093976"/>
            <a:ext cx="4106494" cy="4051300"/>
          </a:xfrm>
          <a:prstGeom prst="rect">
            <a:avLst/>
          </a:prstGeom>
        </p:spPr>
      </p:pic>
      <p:sp>
        <p:nvSpPr>
          <p:cNvPr id="5" name="TextBox 4">
            <a:extLst>
              <a:ext uri="{FF2B5EF4-FFF2-40B4-BE49-F238E27FC236}">
                <a16:creationId xmlns:a16="http://schemas.microsoft.com/office/drawing/2014/main" id="{0C086BBB-C0C5-D24A-B21C-0BA48100DDAC}"/>
              </a:ext>
            </a:extLst>
          </p:cNvPr>
          <p:cNvSpPr txBox="1"/>
          <p:nvPr/>
        </p:nvSpPr>
        <p:spPr>
          <a:xfrm>
            <a:off x="1314450" y="1690688"/>
            <a:ext cx="4781550" cy="6863417"/>
          </a:xfrm>
          <a:prstGeom prst="rect">
            <a:avLst/>
          </a:prstGeom>
          <a:noFill/>
        </p:spPr>
        <p:txBody>
          <a:bodyPr wrap="square" rtlCol="0">
            <a:spAutoFit/>
          </a:bodyPr>
          <a:lstStyle/>
          <a:p>
            <a:r>
              <a:rPr lang="en-US" sz="2000" b="1" u="sng" dirty="0"/>
              <a:t>Visualize Data</a:t>
            </a:r>
            <a:endParaRPr lang="en-US" sz="2000" dirty="0"/>
          </a:p>
          <a:p>
            <a:endParaRPr lang="en-US" sz="2000" dirty="0"/>
          </a:p>
          <a:p>
            <a:pPr marL="285750" indent="-285750">
              <a:buFont typeface="Arial" panose="020B0604020202020204" pitchFamily="34" charset="0"/>
              <a:buChar char="•"/>
            </a:pPr>
            <a:r>
              <a:rPr lang="en-US" sz="2000" dirty="0"/>
              <a:t>There are quite a few variables that are correlated. Often, we have features that are highly correlated and those provide redundant information.</a:t>
            </a:r>
          </a:p>
          <a:p>
            <a:endParaRPr lang="en-US" sz="2000" dirty="0"/>
          </a:p>
          <a:p>
            <a:pPr marL="285750" indent="-285750">
              <a:buFont typeface="Arial" panose="020B0604020202020204" pitchFamily="34" charset="0"/>
              <a:buChar char="•"/>
            </a:pPr>
            <a:r>
              <a:rPr lang="en-US" sz="2000" dirty="0"/>
              <a:t>By eliminating highly correlated features we can avoid a predictive bias for the information contained in these features. </a:t>
            </a:r>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p:txBody>
      </p:sp>
    </p:spTree>
    <p:extLst>
      <p:ext uri="{BB962C8B-B14F-4D97-AF65-F5344CB8AC3E}">
        <p14:creationId xmlns:p14="http://schemas.microsoft.com/office/powerpoint/2010/main" val="37466613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9C891B-2784-7E41-AF6B-98B34F7B6B34}"/>
              </a:ext>
            </a:extLst>
          </p:cNvPr>
          <p:cNvSpPr>
            <a:spLocks noGrp="1"/>
          </p:cNvSpPr>
          <p:nvPr>
            <p:ph type="title"/>
          </p:nvPr>
        </p:nvSpPr>
        <p:spPr>
          <a:xfrm>
            <a:off x="838200" y="451783"/>
            <a:ext cx="10515600" cy="954107"/>
          </a:xfrm>
        </p:spPr>
        <p:txBody>
          <a:bodyPr>
            <a:normAutofit fontScale="90000"/>
          </a:bodyPr>
          <a:lstStyle/>
          <a:p>
            <a:pPr algn="ctr"/>
            <a:r>
              <a:rPr lang="en-US" sz="4900" dirty="0"/>
              <a:t>Correlation Between The Pairs of Two Variables</a:t>
            </a:r>
            <a:br>
              <a:rPr lang="en-US" dirty="0"/>
            </a:br>
            <a:endParaRPr lang="en-US" dirty="0"/>
          </a:p>
        </p:txBody>
      </p:sp>
      <p:sp>
        <p:nvSpPr>
          <p:cNvPr id="3" name="Content Placeholder 2">
            <a:extLst>
              <a:ext uri="{FF2B5EF4-FFF2-40B4-BE49-F238E27FC236}">
                <a16:creationId xmlns:a16="http://schemas.microsoft.com/office/drawing/2014/main" id="{EAB1242C-9E57-5D47-8C08-1FA478FC868D}"/>
              </a:ext>
            </a:extLst>
          </p:cNvPr>
          <p:cNvSpPr>
            <a:spLocks noGrp="1"/>
          </p:cNvSpPr>
          <p:nvPr>
            <p:ph idx="1"/>
          </p:nvPr>
        </p:nvSpPr>
        <p:spPr>
          <a:xfrm>
            <a:off x="838200" y="1405890"/>
            <a:ext cx="10515600" cy="4351338"/>
          </a:xfrm>
        </p:spPr>
        <p:txBody>
          <a:bodyPr/>
          <a:lstStyle/>
          <a:p>
            <a:pPr marL="0" indent="0">
              <a:buNone/>
            </a:pPr>
            <a:endParaRPr lang="en-US" dirty="0"/>
          </a:p>
        </p:txBody>
      </p:sp>
      <p:pic>
        <p:nvPicPr>
          <p:cNvPr id="4" name="Picture 3">
            <a:extLst>
              <a:ext uri="{FF2B5EF4-FFF2-40B4-BE49-F238E27FC236}">
                <a16:creationId xmlns:a16="http://schemas.microsoft.com/office/drawing/2014/main" id="{3203CCC0-FB1A-3142-9377-2D20B61AF3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200" y="1371600"/>
            <a:ext cx="4766741" cy="1040765"/>
          </a:xfrm>
          <a:prstGeom prst="rect">
            <a:avLst/>
          </a:prstGeom>
        </p:spPr>
      </p:pic>
      <p:pic>
        <p:nvPicPr>
          <p:cNvPr id="5" name="Picture 4">
            <a:extLst>
              <a:ext uri="{FF2B5EF4-FFF2-40B4-BE49-F238E27FC236}">
                <a16:creationId xmlns:a16="http://schemas.microsoft.com/office/drawing/2014/main" id="{5EC08F06-CA05-8B4F-BD1A-C9E8544E9CED}"/>
              </a:ext>
            </a:extLst>
          </p:cNvPr>
          <p:cNvPicPr>
            <a:picLocks noChangeAspect="1"/>
          </p:cNvPicPr>
          <p:nvPr/>
        </p:nvPicPr>
        <p:blipFill>
          <a:blip r:embed="rId3"/>
          <a:stretch>
            <a:fillRect/>
          </a:stretch>
        </p:blipFill>
        <p:spPr>
          <a:xfrm>
            <a:off x="1405253" y="2514281"/>
            <a:ext cx="3368040" cy="3175321"/>
          </a:xfrm>
          <a:prstGeom prst="rect">
            <a:avLst/>
          </a:prstGeom>
        </p:spPr>
      </p:pic>
      <p:pic>
        <p:nvPicPr>
          <p:cNvPr id="6" name="Picture 5">
            <a:extLst>
              <a:ext uri="{FF2B5EF4-FFF2-40B4-BE49-F238E27FC236}">
                <a16:creationId xmlns:a16="http://schemas.microsoft.com/office/drawing/2014/main" id="{AB3F9032-B4AE-E940-BB33-9C79F7374671}"/>
              </a:ext>
            </a:extLst>
          </p:cNvPr>
          <p:cNvPicPr>
            <a:picLocks noChangeAspect="1"/>
          </p:cNvPicPr>
          <p:nvPr/>
        </p:nvPicPr>
        <p:blipFill>
          <a:blip r:embed="rId4"/>
          <a:stretch>
            <a:fillRect/>
          </a:stretch>
        </p:blipFill>
        <p:spPr>
          <a:xfrm>
            <a:off x="5843473" y="1589405"/>
            <a:ext cx="5589905" cy="2738125"/>
          </a:xfrm>
          <a:prstGeom prst="rect">
            <a:avLst/>
          </a:prstGeom>
        </p:spPr>
      </p:pic>
      <p:sp>
        <p:nvSpPr>
          <p:cNvPr id="7" name="TextBox 6">
            <a:extLst>
              <a:ext uri="{FF2B5EF4-FFF2-40B4-BE49-F238E27FC236}">
                <a16:creationId xmlns:a16="http://schemas.microsoft.com/office/drawing/2014/main" id="{2E67216B-EBC8-5949-BC8A-A9819AE7D0AA}"/>
              </a:ext>
            </a:extLst>
          </p:cNvPr>
          <p:cNvSpPr txBox="1"/>
          <p:nvPr/>
        </p:nvSpPr>
        <p:spPr>
          <a:xfrm>
            <a:off x="5246370" y="4511045"/>
            <a:ext cx="6023609" cy="954107"/>
          </a:xfrm>
          <a:prstGeom prst="rect">
            <a:avLst/>
          </a:prstGeom>
          <a:noFill/>
        </p:spPr>
        <p:txBody>
          <a:bodyPr wrap="square" rtlCol="0">
            <a:spAutoFit/>
          </a:bodyPr>
          <a:lstStyle/>
          <a:p>
            <a:pPr marL="285750" indent="-285750">
              <a:buFont typeface="Arial" panose="020B0604020202020204" pitchFamily="34" charset="0"/>
              <a:buChar char="•"/>
            </a:pPr>
            <a:r>
              <a:rPr lang="en-US" sz="1400" dirty="0"/>
              <a:t>Most of the features are normally distributed. </a:t>
            </a:r>
          </a:p>
          <a:p>
            <a:pPr marL="285750" indent="-285750">
              <a:buFont typeface="Arial" panose="020B0604020202020204" pitchFamily="34" charset="0"/>
              <a:buChar char="•"/>
            </a:pPr>
            <a:r>
              <a:rPr lang="en-US" sz="1400" dirty="0"/>
              <a:t>Comparison of radius distribution by malignancy shows that there is no perfect separation between any of the features; we do have fairly good separations for </a:t>
            </a:r>
            <a:r>
              <a:rPr lang="en-US" sz="1400" dirty="0" err="1"/>
              <a:t>area_mean</a:t>
            </a:r>
            <a:r>
              <a:rPr lang="en-US" sz="1400" dirty="0"/>
              <a:t>, </a:t>
            </a:r>
            <a:r>
              <a:rPr lang="en-US" sz="1400" dirty="0" err="1"/>
              <a:t>perimeter_mean</a:t>
            </a:r>
            <a:r>
              <a:rPr lang="en-US" sz="1400" dirty="0"/>
              <a:t>.</a:t>
            </a:r>
          </a:p>
        </p:txBody>
      </p:sp>
    </p:spTree>
    <p:extLst>
      <p:ext uri="{BB962C8B-B14F-4D97-AF65-F5344CB8AC3E}">
        <p14:creationId xmlns:p14="http://schemas.microsoft.com/office/powerpoint/2010/main" val="34395316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D43034-95AD-DD4B-9F18-AA9A7173B82F}"/>
              </a:ext>
            </a:extLst>
          </p:cNvPr>
          <p:cNvSpPr>
            <a:spLocks noGrp="1"/>
          </p:cNvSpPr>
          <p:nvPr>
            <p:ph type="title"/>
          </p:nvPr>
        </p:nvSpPr>
        <p:spPr>
          <a:xfrm>
            <a:off x="1066800" y="312006"/>
            <a:ext cx="10058400" cy="1206057"/>
          </a:xfrm>
        </p:spPr>
        <p:txBody>
          <a:bodyPr>
            <a:normAutofit/>
          </a:bodyPr>
          <a:lstStyle/>
          <a:p>
            <a:pPr algn="ctr"/>
            <a:r>
              <a:rPr lang="en-US" sz="4000" dirty="0"/>
              <a:t>Correlation Between The Pairs of Two Variables</a:t>
            </a:r>
          </a:p>
        </p:txBody>
      </p:sp>
      <p:sp>
        <p:nvSpPr>
          <p:cNvPr id="3" name="Content Placeholder 2">
            <a:extLst>
              <a:ext uri="{FF2B5EF4-FFF2-40B4-BE49-F238E27FC236}">
                <a16:creationId xmlns:a16="http://schemas.microsoft.com/office/drawing/2014/main" id="{EFAA722B-49AB-F249-891D-03405801525A}"/>
              </a:ext>
            </a:extLst>
          </p:cNvPr>
          <p:cNvSpPr>
            <a:spLocks noGrp="1"/>
          </p:cNvSpPr>
          <p:nvPr>
            <p:ph idx="1"/>
          </p:nvPr>
        </p:nvSpPr>
        <p:spPr>
          <a:xfrm>
            <a:off x="838200" y="1485900"/>
            <a:ext cx="10515600" cy="4691063"/>
          </a:xfrm>
        </p:spPr>
        <p:txBody>
          <a:bodyPr/>
          <a:lstStyle/>
          <a:p>
            <a:pPr marL="0" indent="0">
              <a:buNone/>
            </a:pPr>
            <a:r>
              <a:rPr lang="en-US" dirty="0"/>
              <a:t> Most of the features are normally</a:t>
            </a:r>
          </a:p>
        </p:txBody>
      </p:sp>
      <p:pic>
        <p:nvPicPr>
          <p:cNvPr id="4" name="Picture 3">
            <a:extLst>
              <a:ext uri="{FF2B5EF4-FFF2-40B4-BE49-F238E27FC236}">
                <a16:creationId xmlns:a16="http://schemas.microsoft.com/office/drawing/2014/main" id="{B8A0EA6B-544C-CC4D-98AB-65729EF4536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200" y="1485900"/>
            <a:ext cx="5067935" cy="4457065"/>
          </a:xfrm>
          <a:prstGeom prst="rect">
            <a:avLst/>
          </a:prstGeom>
        </p:spPr>
      </p:pic>
      <p:pic>
        <p:nvPicPr>
          <p:cNvPr id="5" name="Picture 4">
            <a:extLst>
              <a:ext uri="{FF2B5EF4-FFF2-40B4-BE49-F238E27FC236}">
                <a16:creationId xmlns:a16="http://schemas.microsoft.com/office/drawing/2014/main" id="{7CF9B04E-3743-544E-AA4A-A99CB5048AB6}"/>
              </a:ext>
            </a:extLst>
          </p:cNvPr>
          <p:cNvPicPr>
            <a:picLocks noChangeAspect="1"/>
          </p:cNvPicPr>
          <p:nvPr/>
        </p:nvPicPr>
        <p:blipFill>
          <a:blip r:embed="rId3"/>
          <a:stretch>
            <a:fillRect/>
          </a:stretch>
        </p:blipFill>
        <p:spPr>
          <a:xfrm>
            <a:off x="6096000" y="1690689"/>
            <a:ext cx="3457596" cy="3341590"/>
          </a:xfrm>
          <a:prstGeom prst="rect">
            <a:avLst/>
          </a:prstGeom>
        </p:spPr>
      </p:pic>
      <p:sp>
        <p:nvSpPr>
          <p:cNvPr id="7" name="TextBox 6">
            <a:extLst>
              <a:ext uri="{FF2B5EF4-FFF2-40B4-BE49-F238E27FC236}">
                <a16:creationId xmlns:a16="http://schemas.microsoft.com/office/drawing/2014/main" id="{CA273C7B-D5FF-FE4C-8DFF-B8EB3AAD68DB}"/>
              </a:ext>
            </a:extLst>
          </p:cNvPr>
          <p:cNvSpPr txBox="1"/>
          <p:nvPr/>
        </p:nvSpPr>
        <p:spPr>
          <a:xfrm>
            <a:off x="6096000" y="5167311"/>
            <a:ext cx="4819650" cy="523220"/>
          </a:xfrm>
          <a:prstGeom prst="rect">
            <a:avLst/>
          </a:prstGeom>
          <a:noFill/>
        </p:spPr>
        <p:txBody>
          <a:bodyPr wrap="square" rtlCol="0">
            <a:spAutoFit/>
          </a:bodyPr>
          <a:lstStyle/>
          <a:p>
            <a:r>
              <a:rPr lang="en-US" sz="1400" dirty="0"/>
              <a:t>We do have as well tight superposition for some of the values, like </a:t>
            </a:r>
            <a:r>
              <a:rPr lang="en-US" sz="1400" dirty="0" err="1"/>
              <a:t>symmetry_se</a:t>
            </a:r>
            <a:r>
              <a:rPr lang="en-US" sz="1400" dirty="0"/>
              <a:t>, </a:t>
            </a:r>
            <a:r>
              <a:rPr lang="en-US" sz="1400" dirty="0" err="1"/>
              <a:t>smoothness_se</a:t>
            </a:r>
            <a:endParaRPr lang="en-US" sz="1400" dirty="0"/>
          </a:p>
        </p:txBody>
      </p:sp>
    </p:spTree>
    <p:extLst>
      <p:ext uri="{BB962C8B-B14F-4D97-AF65-F5344CB8AC3E}">
        <p14:creationId xmlns:p14="http://schemas.microsoft.com/office/powerpoint/2010/main" val="38183932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CE7D9B-F91B-F24E-A16E-DA2451376469}"/>
              </a:ext>
            </a:extLst>
          </p:cNvPr>
          <p:cNvSpPr>
            <a:spLocks noGrp="1"/>
          </p:cNvSpPr>
          <p:nvPr>
            <p:ph type="title"/>
          </p:nvPr>
        </p:nvSpPr>
        <p:spPr>
          <a:xfrm>
            <a:off x="1085850" y="215564"/>
            <a:ext cx="10058400" cy="1124249"/>
          </a:xfrm>
        </p:spPr>
        <p:txBody>
          <a:bodyPr>
            <a:normAutofit/>
          </a:bodyPr>
          <a:lstStyle/>
          <a:p>
            <a:pPr algn="ctr"/>
            <a:r>
              <a:rPr lang="en-US" sz="4000" dirty="0"/>
              <a:t>Correlation Between The Pairs of Two Variables</a:t>
            </a:r>
          </a:p>
        </p:txBody>
      </p:sp>
      <p:sp>
        <p:nvSpPr>
          <p:cNvPr id="3" name="Content Placeholder 2">
            <a:extLst>
              <a:ext uri="{FF2B5EF4-FFF2-40B4-BE49-F238E27FC236}">
                <a16:creationId xmlns:a16="http://schemas.microsoft.com/office/drawing/2014/main" id="{60880E47-F714-B44F-9EDF-B42B76C508A7}"/>
              </a:ext>
            </a:extLst>
          </p:cNvPr>
          <p:cNvSpPr>
            <a:spLocks noGrp="1"/>
          </p:cNvSpPr>
          <p:nvPr>
            <p:ph idx="1"/>
          </p:nvPr>
        </p:nvSpPr>
        <p:spPr/>
        <p:txBody>
          <a:bodyPr/>
          <a:lstStyle/>
          <a:p>
            <a:pPr marL="0" indent="0">
              <a:buNone/>
            </a:pPr>
            <a:endParaRPr lang="en-US" dirty="0"/>
          </a:p>
        </p:txBody>
      </p:sp>
      <p:pic>
        <p:nvPicPr>
          <p:cNvPr id="4" name="Picture 3">
            <a:extLst>
              <a:ext uri="{FF2B5EF4-FFF2-40B4-BE49-F238E27FC236}">
                <a16:creationId xmlns:a16="http://schemas.microsoft.com/office/drawing/2014/main" id="{0F85B15D-9D70-784E-ADA8-4B726077D76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7783" y="1274796"/>
            <a:ext cx="4852352" cy="4308407"/>
          </a:xfrm>
          <a:prstGeom prst="rect">
            <a:avLst/>
          </a:prstGeom>
        </p:spPr>
      </p:pic>
      <p:pic>
        <p:nvPicPr>
          <p:cNvPr id="5" name="Picture 4">
            <a:extLst>
              <a:ext uri="{FF2B5EF4-FFF2-40B4-BE49-F238E27FC236}">
                <a16:creationId xmlns:a16="http://schemas.microsoft.com/office/drawing/2014/main" id="{0A1E85CD-DB58-6540-9FF9-22B563656413}"/>
              </a:ext>
            </a:extLst>
          </p:cNvPr>
          <p:cNvPicPr>
            <a:picLocks noChangeAspect="1"/>
          </p:cNvPicPr>
          <p:nvPr/>
        </p:nvPicPr>
        <p:blipFill>
          <a:blip r:embed="rId3"/>
          <a:stretch>
            <a:fillRect/>
          </a:stretch>
        </p:blipFill>
        <p:spPr>
          <a:xfrm>
            <a:off x="6096000" y="1247400"/>
            <a:ext cx="3661458" cy="3532917"/>
          </a:xfrm>
          <a:prstGeom prst="rect">
            <a:avLst/>
          </a:prstGeom>
        </p:spPr>
      </p:pic>
      <p:sp>
        <p:nvSpPr>
          <p:cNvPr id="6" name="TextBox 5">
            <a:extLst>
              <a:ext uri="{FF2B5EF4-FFF2-40B4-BE49-F238E27FC236}">
                <a16:creationId xmlns:a16="http://schemas.microsoft.com/office/drawing/2014/main" id="{1FD67118-D7C1-AE49-8C5E-F1DD15D65B8A}"/>
              </a:ext>
            </a:extLst>
          </p:cNvPr>
          <p:cNvSpPr txBox="1"/>
          <p:nvPr/>
        </p:nvSpPr>
        <p:spPr>
          <a:xfrm>
            <a:off x="4457700" y="5126204"/>
            <a:ext cx="6686550" cy="954107"/>
          </a:xfrm>
          <a:prstGeom prst="rect">
            <a:avLst/>
          </a:prstGeom>
          <a:noFill/>
        </p:spPr>
        <p:txBody>
          <a:bodyPr wrap="square" rtlCol="0">
            <a:spAutoFit/>
          </a:bodyPr>
          <a:lstStyle/>
          <a:p>
            <a:pPr marL="285750" indent="-285750">
              <a:buFont typeface="Arial" panose="020B0604020202020204" pitchFamily="34" charset="0"/>
              <a:buChar char="•"/>
            </a:pPr>
            <a:r>
              <a:rPr lang="en-US" sz="1400" dirty="0"/>
              <a:t>Most of the features are normally distributed. </a:t>
            </a:r>
          </a:p>
          <a:p>
            <a:pPr marL="285750" indent="-285750">
              <a:buFont typeface="Arial" panose="020B0604020202020204" pitchFamily="34" charset="0"/>
              <a:buChar char="•"/>
            </a:pPr>
            <a:r>
              <a:rPr lang="en-US" sz="1400" dirty="0"/>
              <a:t>Comparison of radius distribution by malignancy shows that there is no perfect separation between any of the features; we do have fairly good separations for </a:t>
            </a:r>
            <a:r>
              <a:rPr lang="en-US" sz="1400" dirty="0" err="1"/>
              <a:t>concave.points_worst</a:t>
            </a:r>
            <a:r>
              <a:rPr lang="en-US" sz="1400" dirty="0"/>
              <a:t>, </a:t>
            </a:r>
            <a:r>
              <a:rPr lang="en-US" sz="1400" dirty="0" err="1"/>
              <a:t>concavity_worst</a:t>
            </a:r>
            <a:r>
              <a:rPr lang="en-US" sz="1400" dirty="0"/>
              <a:t>, </a:t>
            </a:r>
            <a:r>
              <a:rPr lang="en-US" sz="1400" dirty="0" err="1"/>
              <a:t>perimeter_worst</a:t>
            </a:r>
            <a:endParaRPr lang="en-US" sz="1400" dirty="0"/>
          </a:p>
        </p:txBody>
      </p:sp>
    </p:spTree>
    <p:extLst>
      <p:ext uri="{BB962C8B-B14F-4D97-AF65-F5344CB8AC3E}">
        <p14:creationId xmlns:p14="http://schemas.microsoft.com/office/powerpoint/2010/main" val="38561425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5832AD-CBE7-9B4A-A3FF-689A0064394F}"/>
              </a:ext>
            </a:extLst>
          </p:cNvPr>
          <p:cNvSpPr>
            <a:spLocks noGrp="1"/>
          </p:cNvSpPr>
          <p:nvPr>
            <p:ph type="title"/>
          </p:nvPr>
        </p:nvSpPr>
        <p:spPr/>
        <p:txBody>
          <a:bodyPr/>
          <a:lstStyle/>
          <a:p>
            <a:pPr algn="ctr"/>
            <a:r>
              <a:rPr lang="en-US" b="1" dirty="0"/>
              <a:t>Pre-Processing Model</a:t>
            </a:r>
            <a:endParaRPr lang="en-US" dirty="0"/>
          </a:p>
        </p:txBody>
      </p:sp>
      <p:sp>
        <p:nvSpPr>
          <p:cNvPr id="3" name="Content Placeholder 2">
            <a:extLst>
              <a:ext uri="{FF2B5EF4-FFF2-40B4-BE49-F238E27FC236}">
                <a16:creationId xmlns:a16="http://schemas.microsoft.com/office/drawing/2014/main" id="{33B931CD-5ADE-B644-BEC4-3CE8F48EFDAD}"/>
              </a:ext>
            </a:extLst>
          </p:cNvPr>
          <p:cNvSpPr>
            <a:spLocks noGrp="1"/>
          </p:cNvSpPr>
          <p:nvPr>
            <p:ph idx="1"/>
          </p:nvPr>
        </p:nvSpPr>
        <p:spPr/>
        <p:txBody>
          <a:bodyPr>
            <a:normAutofit fontScale="92500" lnSpcReduction="20000"/>
          </a:bodyPr>
          <a:lstStyle/>
          <a:p>
            <a:r>
              <a:rPr lang="en-US" sz="2400" dirty="0"/>
              <a:t>Apply information value (IV) technique for the selection of important features</a:t>
            </a:r>
          </a:p>
          <a:p>
            <a:pPr lvl="1"/>
            <a:r>
              <a:rPr lang="en-US" sz="2000" dirty="0"/>
              <a:t>Select only features displaying IV statistics within a range of 0.1-0.8</a:t>
            </a:r>
          </a:p>
          <a:p>
            <a:pPr lvl="1"/>
            <a:r>
              <a:rPr lang="en-US" sz="2000" dirty="0"/>
              <a:t>Iv &lt; 0.1: not useful for modeling</a:t>
            </a:r>
          </a:p>
          <a:p>
            <a:pPr lvl="1"/>
            <a:r>
              <a:rPr lang="en-US" sz="2000" dirty="0"/>
              <a:t>IV &gt; 0.8: biased relationship with a dependent variable</a:t>
            </a:r>
          </a:p>
          <a:p>
            <a:pPr marL="457200" lvl="1" indent="0">
              <a:buNone/>
            </a:pPr>
            <a:endParaRPr lang="en-US" sz="2000" dirty="0"/>
          </a:p>
          <a:p>
            <a:r>
              <a:rPr lang="en-US" sz="2400" dirty="0"/>
              <a:t>Reduce multicollinearity issue using variance inflation factor (VIF) technique</a:t>
            </a:r>
          </a:p>
          <a:p>
            <a:pPr lvl="1"/>
            <a:r>
              <a:rPr lang="en-US" sz="2000" dirty="0"/>
              <a:t>Features exhibiting VIF greater than 5 exhibit extreme multicollinearity and are removed</a:t>
            </a:r>
          </a:p>
          <a:p>
            <a:pPr marL="457200" lvl="1" indent="0">
              <a:buNone/>
            </a:pPr>
            <a:endParaRPr lang="en-US" sz="2000" dirty="0"/>
          </a:p>
          <a:p>
            <a:r>
              <a:rPr lang="en-US" sz="2400" dirty="0"/>
              <a:t>7 features are retained at the end:</a:t>
            </a:r>
          </a:p>
          <a:p>
            <a:pPr lvl="1"/>
            <a:r>
              <a:rPr lang="en-US" sz="1600" dirty="0"/>
              <a:t>'</a:t>
            </a:r>
            <a:r>
              <a:rPr lang="en-US" sz="1600" dirty="0" err="1"/>
              <a:t>compactness_se</a:t>
            </a:r>
            <a:r>
              <a:rPr lang="en-US" sz="1600" dirty="0"/>
              <a:t>', '</a:t>
            </a:r>
            <a:r>
              <a:rPr lang="en-US" sz="1600" dirty="0" err="1"/>
              <a:t>fractal_dimension_se</a:t>
            </a:r>
            <a:r>
              <a:rPr lang="en-US" sz="1600" dirty="0"/>
              <a:t>', '</a:t>
            </a:r>
            <a:r>
              <a:rPr lang="en-US" sz="1600" dirty="0" err="1"/>
              <a:t>fractal_dimension_worst</a:t>
            </a:r>
            <a:r>
              <a:rPr lang="en-US" sz="1600" dirty="0"/>
              <a:t>', '</a:t>
            </a:r>
            <a:r>
              <a:rPr lang="en-US" sz="1600" dirty="0" err="1"/>
              <a:t>smoothness_mean</a:t>
            </a:r>
            <a:r>
              <a:rPr lang="en-US" sz="1600" dirty="0"/>
              <a:t>', '</a:t>
            </a:r>
            <a:r>
              <a:rPr lang="en-US" sz="1600" dirty="0" err="1"/>
              <a:t>smoothness_se</a:t>
            </a:r>
            <a:r>
              <a:rPr lang="en-US" sz="1600" dirty="0"/>
              <a:t>', '</a:t>
            </a:r>
            <a:r>
              <a:rPr lang="en-US" sz="1600" dirty="0" err="1"/>
              <a:t>symmetry_mean</a:t>
            </a:r>
            <a:r>
              <a:rPr lang="en-US" sz="1600" dirty="0"/>
              <a:t>', '</a:t>
            </a:r>
            <a:r>
              <a:rPr lang="en-US" sz="1600" dirty="0" err="1"/>
              <a:t>symmetry_se</a:t>
            </a:r>
            <a:r>
              <a:rPr lang="en-US" sz="1600" dirty="0"/>
              <a:t>'</a:t>
            </a:r>
          </a:p>
          <a:p>
            <a:pPr marL="0" indent="0">
              <a:buNone/>
            </a:pPr>
            <a:endParaRPr lang="en-US" sz="2400" dirty="0"/>
          </a:p>
        </p:txBody>
      </p:sp>
    </p:spTree>
    <p:extLst>
      <p:ext uri="{BB962C8B-B14F-4D97-AF65-F5344CB8AC3E}">
        <p14:creationId xmlns:p14="http://schemas.microsoft.com/office/powerpoint/2010/main" val="9221497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261E7E-0DAC-004F-A560-52DB2F489019}"/>
              </a:ext>
            </a:extLst>
          </p:cNvPr>
          <p:cNvSpPr>
            <a:spLocks noGrp="1"/>
          </p:cNvSpPr>
          <p:nvPr>
            <p:ph type="title"/>
          </p:nvPr>
        </p:nvSpPr>
        <p:spPr>
          <a:xfrm>
            <a:off x="838200" y="365125"/>
            <a:ext cx="10515600" cy="954389"/>
          </a:xfrm>
        </p:spPr>
        <p:txBody>
          <a:bodyPr/>
          <a:lstStyle/>
          <a:p>
            <a:pPr algn="ctr"/>
            <a:r>
              <a:rPr lang="en-US" b="1" dirty="0"/>
              <a:t>Pre-Processing Model</a:t>
            </a:r>
            <a:endParaRPr lang="en-US" dirty="0"/>
          </a:p>
        </p:txBody>
      </p:sp>
      <p:pic>
        <p:nvPicPr>
          <p:cNvPr id="5" name="Content Placeholder 4">
            <a:extLst>
              <a:ext uri="{FF2B5EF4-FFF2-40B4-BE49-F238E27FC236}">
                <a16:creationId xmlns:a16="http://schemas.microsoft.com/office/drawing/2014/main" id="{39604D9E-DBEC-1047-BC58-B3942D387FB5}"/>
              </a:ext>
            </a:extLst>
          </p:cNvPr>
          <p:cNvPicPr>
            <a:picLocks noGrp="1" noChangeAspect="1"/>
          </p:cNvPicPr>
          <p:nvPr>
            <p:ph idx="1"/>
          </p:nvPr>
        </p:nvPicPr>
        <p:blipFill>
          <a:blip r:embed="rId2"/>
          <a:stretch>
            <a:fillRect/>
          </a:stretch>
        </p:blipFill>
        <p:spPr>
          <a:xfrm>
            <a:off x="3106730" y="3685579"/>
            <a:ext cx="5347459" cy="2614790"/>
          </a:xfrm>
        </p:spPr>
      </p:pic>
      <p:sp>
        <p:nvSpPr>
          <p:cNvPr id="7" name="TextBox 6">
            <a:extLst>
              <a:ext uri="{FF2B5EF4-FFF2-40B4-BE49-F238E27FC236}">
                <a16:creationId xmlns:a16="http://schemas.microsoft.com/office/drawing/2014/main" id="{88C32360-223F-754A-9AC7-4507BF532AF9}"/>
              </a:ext>
            </a:extLst>
          </p:cNvPr>
          <p:cNvSpPr txBox="1"/>
          <p:nvPr/>
        </p:nvSpPr>
        <p:spPr>
          <a:xfrm>
            <a:off x="1203159" y="1690688"/>
            <a:ext cx="10307082" cy="1938992"/>
          </a:xfrm>
          <a:prstGeom prst="rect">
            <a:avLst/>
          </a:prstGeom>
          <a:noFill/>
        </p:spPr>
        <p:txBody>
          <a:bodyPr wrap="square" rtlCol="0">
            <a:spAutoFit/>
          </a:bodyPr>
          <a:lstStyle/>
          <a:p>
            <a:pPr marL="285750" indent="-285750">
              <a:buFont typeface="Arial" panose="020B0604020202020204" pitchFamily="34" charset="0"/>
              <a:buChar char="•"/>
            </a:pPr>
            <a:r>
              <a:rPr lang="en-US" sz="2000" dirty="0"/>
              <a:t>Plotting the feature importance is one way that you can gain a perspective on which features are driving the model predictions. </a:t>
            </a:r>
          </a:p>
          <a:p>
            <a:pPr marL="285750" indent="-285750">
              <a:buFont typeface="Arial" panose="020B0604020202020204" pitchFamily="34" charset="0"/>
              <a:buChar char="•"/>
            </a:pPr>
            <a:r>
              <a:rPr lang="en-US" sz="2000" dirty="0"/>
              <a:t>The importance of features and their impact on the model’s output can be explained with </a:t>
            </a:r>
            <a:r>
              <a:rPr lang="en-US" sz="2000" dirty="0" err="1"/>
              <a:t>shap</a:t>
            </a:r>
            <a:r>
              <a:rPr lang="en-US" sz="2000" dirty="0"/>
              <a:t> values and their summary plots. </a:t>
            </a:r>
          </a:p>
          <a:p>
            <a:pPr marL="285750" indent="-285750">
              <a:buFont typeface="Arial" panose="020B0604020202020204" pitchFamily="34" charset="0"/>
              <a:buChar char="•"/>
            </a:pPr>
            <a:r>
              <a:rPr lang="en-US" sz="2000" dirty="0"/>
              <a:t>Comparing the </a:t>
            </a:r>
            <a:r>
              <a:rPr lang="en-US" sz="2000" dirty="0" err="1"/>
              <a:t>shap</a:t>
            </a:r>
            <a:r>
              <a:rPr lang="en-US" sz="2000" dirty="0"/>
              <a:t> summary plot, </a:t>
            </a:r>
            <a:r>
              <a:rPr lang="en-US" sz="2000" dirty="0" err="1"/>
              <a:t>compactness_se</a:t>
            </a:r>
            <a:r>
              <a:rPr lang="en-US" sz="2000" dirty="0"/>
              <a:t> and </a:t>
            </a:r>
            <a:r>
              <a:rPr lang="en-US" sz="2000" dirty="0" err="1"/>
              <a:t>smoothness_mean</a:t>
            </a:r>
            <a:r>
              <a:rPr lang="en-US" sz="2000" dirty="0"/>
              <a:t> are the most important features affecting the classification decision or model output. </a:t>
            </a:r>
          </a:p>
        </p:txBody>
      </p:sp>
    </p:spTree>
    <p:extLst>
      <p:ext uri="{BB962C8B-B14F-4D97-AF65-F5344CB8AC3E}">
        <p14:creationId xmlns:p14="http://schemas.microsoft.com/office/powerpoint/2010/main" val="73426500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docProps/app.xml><?xml version="1.0" encoding="utf-8"?>
<Properties xmlns="http://schemas.openxmlformats.org/officeDocument/2006/extended-properties" xmlns:vt="http://schemas.openxmlformats.org/officeDocument/2006/docPropsVTypes">
  <Template>{7F96F542-5C37-784B-853A-8A90573FB75E}tf10001070</Template>
  <TotalTime>266</TotalTime>
  <Words>994</Words>
  <Application>Microsoft Macintosh PowerPoint</Application>
  <PresentationFormat>Widescreen</PresentationFormat>
  <Paragraphs>87</Paragraphs>
  <Slides>16</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16</vt:i4>
      </vt:variant>
    </vt:vector>
  </HeadingPairs>
  <TitlesOfParts>
    <vt:vector size="24" baseType="lpstr">
      <vt:lpstr>Arial</vt:lpstr>
      <vt:lpstr>Calibri</vt:lpstr>
      <vt:lpstr>Rockwell</vt:lpstr>
      <vt:lpstr>Rockwell Condensed</vt:lpstr>
      <vt:lpstr>Rockwell Extra Bold</vt:lpstr>
      <vt:lpstr>Times New Roman</vt:lpstr>
      <vt:lpstr>Wingdings</vt:lpstr>
      <vt:lpstr>Wood Type</vt:lpstr>
      <vt:lpstr>Breast Cancer Wisconsin (Diagnostic) </vt:lpstr>
      <vt:lpstr>Breast Cancer Wisconsin (Diagnostic) </vt:lpstr>
      <vt:lpstr>Exploratory Data Analysis </vt:lpstr>
      <vt:lpstr>Exploratory Data Analysis</vt:lpstr>
      <vt:lpstr>Correlation Between The Pairs of Two Variables </vt:lpstr>
      <vt:lpstr>Correlation Between The Pairs of Two Variables</vt:lpstr>
      <vt:lpstr>Correlation Between The Pairs of Two Variables</vt:lpstr>
      <vt:lpstr>Pre-Processing Model</vt:lpstr>
      <vt:lpstr>Pre-Processing Model</vt:lpstr>
      <vt:lpstr>Data Modeling </vt:lpstr>
      <vt:lpstr>Random Forest Classifier</vt:lpstr>
      <vt:lpstr>Logistic Regression</vt:lpstr>
      <vt:lpstr>Support Vector Machine Classifier</vt:lpstr>
      <vt:lpstr>KNeighbors Classifier</vt:lpstr>
      <vt:lpstr>Impact of Features on Breast Cancer Diagnostic</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Breast Cancer Wisconsin (Diagnostic) </dc:title>
  <dc:creator>Ryan Nguyễn</dc:creator>
  <cp:lastModifiedBy>Ryan Nguyễn</cp:lastModifiedBy>
  <cp:revision>1</cp:revision>
  <dcterms:created xsi:type="dcterms:W3CDTF">2021-11-06T04:10:48Z</dcterms:created>
  <dcterms:modified xsi:type="dcterms:W3CDTF">2021-11-06T08:37:21Z</dcterms:modified>
</cp:coreProperties>
</file>